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83" r:id="rId2"/>
    <p:sldId id="284" r:id="rId3"/>
    <p:sldId id="285" r:id="rId4"/>
    <p:sldId id="286" r:id="rId5"/>
    <p:sldId id="287" r:id="rId6"/>
    <p:sldId id="304" r:id="rId7"/>
    <p:sldId id="305" r:id="rId8"/>
    <p:sldId id="288" r:id="rId9"/>
    <p:sldId id="289" r:id="rId10"/>
    <p:sldId id="301" r:id="rId11"/>
    <p:sldId id="296" r:id="rId12"/>
    <p:sldId id="297" r:id="rId13"/>
    <p:sldId id="298" r:id="rId14"/>
    <p:sldId id="295" r:id="rId15"/>
    <p:sldId id="299" r:id="rId16"/>
    <p:sldId id="300" r:id="rId17"/>
    <p:sldId id="291" r:id="rId18"/>
    <p:sldId id="302" r:id="rId19"/>
    <p:sldId id="293" r:id="rId20"/>
    <p:sldId id="303" r:id="rId21"/>
  </p:sldIdLst>
  <p:sldSz cx="9144000" cy="6858000" type="screen4x3"/>
  <p:notesSz cx="7099300" cy="9385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6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58F"/>
    <a:srgbClr val="66FF33"/>
    <a:srgbClr val="FF0000"/>
    <a:srgbClr val="0000FF"/>
    <a:srgbClr val="9A000D"/>
    <a:srgbClr val="B8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37"/>
    <p:restoredTop sz="94601"/>
  </p:normalViewPr>
  <p:slideViewPr>
    <p:cSldViewPr>
      <p:cViewPr varScale="1">
        <p:scale>
          <a:sx n="131" d="100"/>
          <a:sy n="131" d="100"/>
        </p:scale>
        <p:origin x="200" y="5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788" y="-102"/>
      </p:cViewPr>
      <p:guideLst>
        <p:guide orient="horz" pos="2956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F54C6FB-68DE-4B07-B6EA-856A8564D9C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9993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algn="r"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3325" y="703263"/>
            <a:ext cx="4692650" cy="35194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457700"/>
            <a:ext cx="5207000" cy="422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algn="r" defTabSz="941388">
              <a:defRPr sz="1200"/>
            </a:lvl1pPr>
          </a:lstStyle>
          <a:p>
            <a:fld id="{FE061C16-56D9-455B-A146-2A84C0109F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72919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623A90-AAB2-4E1F-810E-42AB8D66212A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061C16-56D9-455B-A146-2A84C0109F5C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383884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E061C16-56D9-455B-A146-2A84C0109F5C}" type="slidenum">
              <a:rPr lang="en-US" altLang="zh-CN" smtClean="0"/>
              <a:pPr/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38337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 userDrawn="1"/>
        </p:nvSpPr>
        <p:spPr bwMode="auto">
          <a:xfrm>
            <a:off x="381000" y="6858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1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124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B2F9A7-9283-4D8B-9F6C-3A209942084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20955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04800"/>
            <a:ext cx="61341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D83C48-FFF1-4AEA-9073-49209B234D3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3820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EA8893-BB50-418D-87EF-CE854790302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357299-C40C-42AB-B0C0-2E6E0A5A7F6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2F35AA-A946-4799-AE91-DFCF9FD1ED3C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D479DE-F942-4FD0-8CAF-21BC2CE5C1C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6B3082-F798-4B73-9568-E1035691E4C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E5E0F-F894-4775-8178-1A4251DDCCE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D87575-2D68-4047-9720-BE9B5A1ADAD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7995AC-4451-497A-81AB-7CB5E20C8AD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9935E-8D12-4537-8C77-C33ADB8F587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143000"/>
            <a:ext cx="8382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3124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81DEC360-6AEE-4CC6-B4A7-44FE5C12519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5" name="Rectangle 11"/>
          <p:cNvSpPr>
            <a:spLocks noChangeArrowheads="1"/>
          </p:cNvSpPr>
          <p:nvPr userDrawn="1"/>
        </p:nvSpPr>
        <p:spPr bwMode="auto">
          <a:xfrm>
            <a:off x="381000" y="9906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1" name="Picture 5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/>
          <a:ea typeface="+mj-ea"/>
          <a:cs typeface="Calibri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7200" y="1905000"/>
            <a:ext cx="8153400" cy="1219200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Calibri" charset="0"/>
              </a:rPr>
              <a:t>Display Hierarchy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447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Calibri" charset="0"/>
              </a:rPr>
              <a:t>CS 4730 – Computer Game Design</a:t>
            </a: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Loops Are BAD!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will happen if we have a display loop? A has child B which has child C which has child A?</a:t>
            </a:r>
          </a:p>
          <a:p>
            <a:pPr lvl="1"/>
            <a:r>
              <a:rPr lang="en-US" sz="1800" dirty="0"/>
              <a:t>Not good!</a:t>
            </a:r>
          </a:p>
          <a:p>
            <a:pPr lvl="1"/>
            <a:r>
              <a:rPr lang="en-US" sz="1800" dirty="0"/>
              <a:t>Your engine should either detect this and prevent it OR just leave it to the programmer to not do (i.e., if you write an infinite loop, that is YOUR fault)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50255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Systems!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006265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Coordinate Systems!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The Display Tree makes coordinates of Sprites a bit easier and harder in various ways: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Easier:</a:t>
            </a:r>
          </a:p>
          <a:p>
            <a:pPr>
              <a:buFontTx/>
              <a:buChar char="-"/>
            </a:pPr>
            <a:r>
              <a:rPr lang="en-US" sz="1600" dirty="0"/>
              <a:t>Location of any Sprite is </a:t>
            </a:r>
            <a:r>
              <a:rPr lang="en-US" sz="1600" b="1" i="1" dirty="0"/>
              <a:t>relative to its parent</a:t>
            </a:r>
            <a:r>
              <a:rPr lang="en-US" sz="1600" dirty="0"/>
              <a:t> only! So don’t need to constantly figure out exact position on the screen.</a:t>
            </a:r>
          </a:p>
          <a:p>
            <a:pPr>
              <a:buFontTx/>
              <a:buChar char="-"/>
            </a:pPr>
            <a:r>
              <a:rPr lang="en-US" sz="1600" dirty="0"/>
              <a:t>Thus, if I place a Sprite’s location at (0,0), then </a:t>
            </a:r>
            <a:r>
              <a:rPr lang="en-US" sz="1600" b="1" i="1" dirty="0"/>
              <a:t>its origin will be on the exact same pixel</a:t>
            </a:r>
            <a:r>
              <a:rPr lang="en-US" sz="1600" dirty="0"/>
              <a:t> as its parent’s origin</a:t>
            </a:r>
          </a:p>
          <a:p>
            <a:pPr>
              <a:buFontTx/>
              <a:buChar char="-"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Harder:</a:t>
            </a:r>
          </a:p>
          <a:p>
            <a:pPr>
              <a:buFontTx/>
              <a:buChar char="-"/>
            </a:pPr>
            <a:r>
              <a:rPr lang="en-US" sz="1600" dirty="0"/>
              <a:t>As a programmer, you have to deal with </a:t>
            </a:r>
            <a:r>
              <a:rPr lang="en-US" sz="1600" b="1" i="1" dirty="0"/>
              <a:t>a variety of different coordinate systems</a:t>
            </a:r>
            <a:r>
              <a:rPr lang="en-US" sz="1600" dirty="0"/>
              <a:t> with different origins</a:t>
            </a:r>
          </a:p>
          <a:p>
            <a:pPr>
              <a:buFontTx/>
              <a:buChar char="-"/>
            </a:pPr>
            <a:r>
              <a:rPr lang="en-US" sz="1600" dirty="0"/>
              <a:t>Need to </a:t>
            </a:r>
            <a:r>
              <a:rPr lang="en-US" sz="1600" b="1" i="1" dirty="0"/>
              <a:t>keep track</a:t>
            </a:r>
            <a:r>
              <a:rPr lang="en-US" sz="1600" dirty="0"/>
              <a:t> of which coordinate system a point is in!</a:t>
            </a:r>
          </a:p>
          <a:p>
            <a:pPr>
              <a:buFontTx/>
              <a:buChar char="-"/>
            </a:pPr>
            <a:r>
              <a:rPr lang="en-US" sz="1600" dirty="0"/>
              <a:t>Thus, we need some </a:t>
            </a:r>
            <a:r>
              <a:rPr lang="en-US" sz="1600" b="1" i="1" dirty="0"/>
              <a:t>methods to convert points</a:t>
            </a:r>
            <a:r>
              <a:rPr lang="en-US" sz="1600" dirty="0"/>
              <a:t> between different coordinate systems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67333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Converting To/From Coordinate Systems!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300" y="1143000"/>
            <a:ext cx="8382000" cy="4953000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Suppose you have a point x in Sprite X’s coordinate system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You need to find out what this exact position is, but in the global coordinate system.</a:t>
            </a:r>
          </a:p>
          <a:p>
            <a:pPr marL="0" indent="0">
              <a:buNone/>
            </a:pPr>
            <a:r>
              <a:rPr lang="en-US" sz="1600" dirty="0"/>
              <a:t>*TRY THIS ON YOUR OWN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 err="1"/>
              <a:t>Int</a:t>
            </a:r>
            <a:r>
              <a:rPr lang="en-US" sz="1600" dirty="0"/>
              <a:t> </a:t>
            </a:r>
            <a:r>
              <a:rPr lang="en-US" sz="1600" dirty="0" err="1"/>
              <a:t>gx,gy</a:t>
            </a:r>
            <a:r>
              <a:rPr lang="en-US" sz="1600" dirty="0"/>
              <a:t> = 0</a:t>
            </a:r>
          </a:p>
          <a:p>
            <a:pPr marL="0" indent="0">
              <a:buNone/>
            </a:pPr>
            <a:r>
              <a:rPr lang="en-US" sz="1600" dirty="0"/>
              <a:t>Sprite::</a:t>
            </a:r>
            <a:r>
              <a:rPr lang="en-US" sz="1600" dirty="0" err="1"/>
              <a:t>getGlobalPos</a:t>
            </a:r>
            <a:r>
              <a:rPr lang="en-US" sz="1600" dirty="0"/>
              <a:t>(</a:t>
            </a:r>
            <a:r>
              <a:rPr lang="en-US" sz="1600" dirty="0" err="1"/>
              <a:t>int</a:t>
            </a:r>
            <a:r>
              <a:rPr lang="en-US" sz="1600" dirty="0"/>
              <a:t> x, </a:t>
            </a:r>
            <a:r>
              <a:rPr lang="en-US" sz="1600" dirty="0" err="1"/>
              <a:t>int</a:t>
            </a:r>
            <a:r>
              <a:rPr lang="en-US" sz="1600" dirty="0"/>
              <a:t> y){</a:t>
            </a:r>
          </a:p>
          <a:p>
            <a:pPr marL="0" indent="0">
              <a:buNone/>
            </a:pPr>
            <a:r>
              <a:rPr lang="en-US" sz="1600" dirty="0"/>
              <a:t>	if(parent null) return this position</a:t>
            </a:r>
          </a:p>
          <a:p>
            <a:pPr marL="0" indent="0">
              <a:buNone/>
            </a:pPr>
            <a:r>
              <a:rPr lang="en-US" sz="1600" dirty="0"/>
              <a:t>	return </a:t>
            </a:r>
            <a:r>
              <a:rPr lang="en-US" sz="1600" dirty="0" err="1"/>
              <a:t>getGlobal</a:t>
            </a:r>
            <a:r>
              <a:rPr lang="en-US" sz="1600" dirty="0"/>
              <a:t>(parent) + this x and y</a:t>
            </a:r>
          </a:p>
          <a:p>
            <a:pPr marL="0" indent="0">
              <a:buNone/>
            </a:pPr>
            <a:r>
              <a:rPr lang="en-US" sz="1600" dirty="0"/>
              <a:t>}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Once done, do the reverse:</a:t>
            </a:r>
          </a:p>
          <a:p>
            <a:pPr marL="0" indent="0">
              <a:buNone/>
            </a:pPr>
            <a:r>
              <a:rPr lang="en-US" sz="1600" dirty="0"/>
              <a:t>You have a point g in the global coordinate system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You need to convert it into some point x in X’s local coordinate system.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113194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0065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The other major advantage of display trees is that </a:t>
            </a:r>
            <a:r>
              <a:rPr lang="en-US" sz="1600" b="1" i="1" dirty="0"/>
              <a:t>transformations on a parent Sprite are automatically applied</a:t>
            </a:r>
            <a:r>
              <a:rPr lang="en-US" sz="1600" dirty="0"/>
              <a:t> to everything below this Sprite in the tree.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Why is this useful?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70595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Transformations!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The other major advantage of display trees is that </a:t>
            </a:r>
            <a:r>
              <a:rPr lang="en-US" sz="1600" b="1" i="1" dirty="0"/>
              <a:t>transformations on a parent Sprite are automatically applied</a:t>
            </a:r>
            <a:r>
              <a:rPr lang="en-US" sz="1600" dirty="0"/>
              <a:t> to everything below this Sprite in the tree.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Why is this useful?</a:t>
            </a:r>
          </a:p>
          <a:p>
            <a:pPr marL="0" indent="0">
              <a:buNone/>
            </a:pPr>
            <a:endParaRPr lang="en-US" sz="1600" dirty="0"/>
          </a:p>
          <a:p>
            <a:pPr>
              <a:buFontTx/>
              <a:buChar char="-"/>
            </a:pPr>
            <a:r>
              <a:rPr lang="en-US" sz="1600" dirty="0"/>
              <a:t>Suppose I have a character who has children Sprites attached (hat, sword, etc.).</a:t>
            </a:r>
          </a:p>
          <a:p>
            <a:pPr>
              <a:buFontTx/>
              <a:buChar char="-"/>
            </a:pPr>
            <a:r>
              <a:rPr lang="en-US" sz="1600" dirty="0"/>
              <a:t>If I want to have the character jump, then I don’t want to move these individually</a:t>
            </a:r>
          </a:p>
          <a:p>
            <a:pPr>
              <a:buFontTx/>
              <a:buChar char="-"/>
            </a:pPr>
            <a:r>
              <a:rPr lang="en-US" sz="1600" dirty="0"/>
              <a:t>Just move the character sprite, and this movement is automatically applied to all children</a:t>
            </a:r>
          </a:p>
          <a:p>
            <a:pPr lvl="1">
              <a:buFontTx/>
              <a:buChar char="-"/>
            </a:pPr>
            <a:r>
              <a:rPr lang="en-US" sz="1200" dirty="0"/>
              <a:t>Nice!!!!!</a:t>
            </a:r>
          </a:p>
          <a:p>
            <a:pPr>
              <a:buFontTx/>
              <a:buChar char="-"/>
            </a:pPr>
            <a:endParaRPr lang="en-US" sz="1600" dirty="0"/>
          </a:p>
          <a:p>
            <a:pPr>
              <a:buFontTx/>
              <a:buChar char="-"/>
            </a:pPr>
            <a:endParaRPr lang="en-US" sz="1600" dirty="0"/>
          </a:p>
          <a:p>
            <a:pPr>
              <a:buFontTx/>
              <a:buChar char="-"/>
            </a:pPr>
            <a:r>
              <a:rPr lang="en-US" sz="1600" dirty="0"/>
              <a:t>This applies to:</a:t>
            </a:r>
          </a:p>
          <a:p>
            <a:pPr lvl="1">
              <a:buFontTx/>
              <a:buChar char="-"/>
            </a:pPr>
            <a:r>
              <a:rPr lang="en-US" sz="1200" dirty="0"/>
              <a:t>Translations</a:t>
            </a:r>
          </a:p>
          <a:p>
            <a:pPr lvl="1">
              <a:buFontTx/>
              <a:buChar char="-"/>
            </a:pPr>
            <a:r>
              <a:rPr lang="en-US" sz="1200" dirty="0"/>
              <a:t>Rotations</a:t>
            </a:r>
          </a:p>
          <a:p>
            <a:pPr lvl="1">
              <a:buFontTx/>
              <a:buChar char="-"/>
            </a:pPr>
            <a:r>
              <a:rPr lang="en-US" sz="1200" dirty="0"/>
              <a:t>Alpha</a:t>
            </a:r>
          </a:p>
          <a:p>
            <a:pPr lvl="1">
              <a:buFontTx/>
              <a:buChar char="-"/>
            </a:pPr>
            <a:r>
              <a:rPr lang="en-US" sz="1200" dirty="0"/>
              <a:t>Scale</a:t>
            </a:r>
          </a:p>
          <a:p>
            <a:pPr lvl="1">
              <a:buFontTx/>
              <a:buChar char="-"/>
            </a:pPr>
            <a:r>
              <a:rPr lang="en-US" sz="1200" dirty="0" err="1"/>
              <a:t>Etc</a:t>
            </a:r>
            <a:r>
              <a:rPr lang="en-US" sz="1200" dirty="0"/>
              <a:t>…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37065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Coding: End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Some drawing pseudo-code for display object containers: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/* Every container has potentially a bunch of children */</a:t>
            </a:r>
          </a:p>
          <a:p>
            <a:pPr marL="0" indent="0">
              <a:buNone/>
            </a:pPr>
            <a:r>
              <a:rPr lang="en-US" sz="1600" dirty="0"/>
              <a:t>/* Note that these children may actually be display object containers themselves */</a:t>
            </a:r>
          </a:p>
          <a:p>
            <a:pPr marL="0" indent="0">
              <a:buNone/>
            </a:pPr>
            <a:r>
              <a:rPr lang="en-US" sz="1600" dirty="0"/>
              <a:t>List&lt;</a:t>
            </a:r>
            <a:r>
              <a:rPr lang="en-US" sz="1600" dirty="0" err="1"/>
              <a:t>DisplayObject</a:t>
            </a:r>
            <a:r>
              <a:rPr lang="en-US" sz="1600" dirty="0"/>
              <a:t>&gt; children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i="1" dirty="0"/>
              <a:t>protected void draw(</a:t>
            </a:r>
            <a:r>
              <a:rPr lang="en-US" sz="1600" i="1" dirty="0" err="1"/>
              <a:t>AffineTransform</a:t>
            </a:r>
            <a:r>
              <a:rPr lang="en-US" sz="1600" i="1" dirty="0"/>
              <a:t> at){</a:t>
            </a:r>
          </a:p>
          <a:p>
            <a:pPr marL="0" indent="0">
              <a:buNone/>
            </a:pPr>
            <a:r>
              <a:rPr lang="en-US" sz="1600" i="1" dirty="0"/>
              <a:t>	</a:t>
            </a:r>
            <a:r>
              <a:rPr lang="en-US" sz="1600" i="1" dirty="0" err="1"/>
              <a:t>super.draw</a:t>
            </a:r>
            <a:r>
              <a:rPr lang="en-US" sz="1600" i="1" dirty="0"/>
              <a:t>(at);		//Draw myself!</a:t>
            </a:r>
          </a:p>
          <a:p>
            <a:pPr marL="0" indent="0">
              <a:buNone/>
            </a:pPr>
            <a:r>
              <a:rPr lang="en-US" sz="1600" i="1" dirty="0"/>
              <a:t>	</a:t>
            </a:r>
            <a:r>
              <a:rPr lang="en-US" sz="1600" i="1" dirty="0" err="1"/>
              <a:t>applyTransformations</a:t>
            </a:r>
            <a:r>
              <a:rPr lang="en-US" sz="1600" i="1" dirty="0"/>
              <a:t>(at);	//Apply MY transformations to my children</a:t>
            </a:r>
          </a:p>
          <a:p>
            <a:pPr marL="0" indent="0">
              <a:buNone/>
            </a:pPr>
            <a:endParaRPr lang="en-US" sz="1600" i="1" dirty="0"/>
          </a:p>
          <a:p>
            <a:pPr marL="0" indent="0">
              <a:buNone/>
            </a:pPr>
            <a:r>
              <a:rPr lang="en-US" sz="1600" i="1" dirty="0"/>
              <a:t>	for(child in children)		//Draw each of my children  </a:t>
            </a:r>
          </a:p>
          <a:p>
            <a:pPr marL="0" indent="0">
              <a:buNone/>
            </a:pPr>
            <a:r>
              <a:rPr lang="en-US" sz="1600" i="1" dirty="0"/>
              <a:t>		</a:t>
            </a:r>
            <a:r>
              <a:rPr lang="en-US" sz="1600" i="1" dirty="0" err="1"/>
              <a:t>child.draw</a:t>
            </a:r>
            <a:r>
              <a:rPr lang="en-US" sz="1600" i="1" dirty="0"/>
              <a:t>(at);</a:t>
            </a:r>
          </a:p>
          <a:p>
            <a:pPr marL="0" indent="0">
              <a:buNone/>
            </a:pPr>
            <a:endParaRPr lang="en-US" sz="1600" i="1" dirty="0"/>
          </a:p>
          <a:p>
            <a:pPr marL="0" indent="0">
              <a:buNone/>
            </a:pPr>
            <a:r>
              <a:rPr lang="en-US" sz="1600" i="1" dirty="0"/>
              <a:t>	</a:t>
            </a:r>
            <a:r>
              <a:rPr lang="en-US" sz="1600" i="1" dirty="0" err="1"/>
              <a:t>reverseTransformations</a:t>
            </a:r>
            <a:r>
              <a:rPr lang="en-US" sz="1600" i="1" dirty="0"/>
              <a:t>(at);	//Reverse those transformations</a:t>
            </a:r>
          </a:p>
          <a:p>
            <a:pPr marL="0" indent="0">
              <a:buNone/>
            </a:pPr>
            <a:r>
              <a:rPr lang="en-US" sz="1600" i="1" dirty="0"/>
              <a:t>}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78272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Coding: End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1600" dirty="0"/>
              <a:t>How will the end game developer use our engine.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We want to allow them to do something like this: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i="1" dirty="0"/>
              <a:t>/* Create character */</a:t>
            </a:r>
          </a:p>
          <a:p>
            <a:pPr marL="0" indent="0">
              <a:buNone/>
            </a:pPr>
            <a:r>
              <a:rPr lang="en-US" sz="1600" i="1" dirty="0"/>
              <a:t>Sprite char = new Sprite(“character.png”);</a:t>
            </a:r>
          </a:p>
          <a:p>
            <a:pPr marL="0" indent="0">
              <a:buNone/>
            </a:pPr>
            <a:endParaRPr lang="en-US" sz="1600" i="1" dirty="0"/>
          </a:p>
          <a:p>
            <a:pPr marL="0" indent="0">
              <a:buNone/>
            </a:pPr>
            <a:r>
              <a:rPr lang="en-US" sz="1600" i="1" dirty="0"/>
              <a:t>/* Create hat */</a:t>
            </a:r>
          </a:p>
          <a:p>
            <a:pPr marL="0" indent="0">
              <a:buNone/>
            </a:pPr>
            <a:r>
              <a:rPr lang="en-US" sz="1600" i="1" dirty="0"/>
              <a:t>Sprite hat = new Sprite(“hat.png”);</a:t>
            </a:r>
          </a:p>
          <a:p>
            <a:pPr marL="0" indent="0">
              <a:buNone/>
            </a:pPr>
            <a:endParaRPr lang="en-US" sz="1600" i="1" dirty="0"/>
          </a:p>
          <a:p>
            <a:pPr marL="0" indent="0">
              <a:buNone/>
            </a:pPr>
            <a:r>
              <a:rPr lang="en-US" sz="1600" i="1" dirty="0"/>
              <a:t>/* Add hat as child of character, this makes the hat a child in the display tree */</a:t>
            </a:r>
          </a:p>
          <a:p>
            <a:pPr marL="0" indent="0">
              <a:buNone/>
            </a:pPr>
            <a:r>
              <a:rPr lang="en-US" sz="1600" i="1" dirty="0" err="1"/>
              <a:t>char.addChild</a:t>
            </a:r>
            <a:r>
              <a:rPr lang="en-US" sz="1600" i="1" dirty="0"/>
              <a:t>(hat);</a:t>
            </a:r>
          </a:p>
          <a:p>
            <a:pPr marL="0" indent="0">
              <a:buNone/>
            </a:pPr>
            <a:endParaRPr lang="en-US" sz="1600" i="1" dirty="0"/>
          </a:p>
          <a:p>
            <a:pPr marL="0" indent="0">
              <a:buNone/>
            </a:pPr>
            <a:r>
              <a:rPr lang="en-US" sz="1600" i="1" dirty="0"/>
              <a:t>/* Add character (and thus hat as well) as child of the level (game scene) */</a:t>
            </a:r>
          </a:p>
          <a:p>
            <a:pPr marL="0" indent="0">
              <a:buNone/>
            </a:pPr>
            <a:r>
              <a:rPr lang="en-US" sz="1600" i="1" dirty="0"/>
              <a:t>/* Only children of the root node (level or scene) will be drawn by the game loop */</a:t>
            </a:r>
          </a:p>
          <a:p>
            <a:pPr marL="0" indent="0">
              <a:buNone/>
            </a:pPr>
            <a:r>
              <a:rPr lang="en-US" sz="1600" i="1" dirty="0" err="1"/>
              <a:t>level.addChild</a:t>
            </a:r>
            <a:r>
              <a:rPr lang="en-US" sz="1600" i="1" dirty="0"/>
              <a:t>(char);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379522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600" dirty="0"/>
          </a:p>
          <a:p>
            <a:r>
              <a:rPr lang="en-US" sz="1600" dirty="0" err="1"/>
              <a:t>DisplayObject</a:t>
            </a:r>
            <a:r>
              <a:rPr lang="en-US" sz="1600" dirty="0"/>
              <a:t>: A thing that can be drawn on the screen. Contains draw() and update methods. Everything on the screen MUST extend </a:t>
            </a:r>
            <a:r>
              <a:rPr lang="en-US" sz="1600" dirty="0" err="1"/>
              <a:t>DisplayObject</a:t>
            </a:r>
            <a:r>
              <a:rPr lang="en-US" sz="1600" dirty="0"/>
              <a:t>.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b="1" i="1" dirty="0" err="1"/>
              <a:t>DisplayObjectContainer</a:t>
            </a:r>
            <a:r>
              <a:rPr lang="en-US" sz="1600" b="1" i="1" dirty="0"/>
              <a:t> extends </a:t>
            </a:r>
            <a:r>
              <a:rPr lang="en-US" sz="1600" b="1" i="1" dirty="0" err="1"/>
              <a:t>DisplayObject</a:t>
            </a:r>
            <a:r>
              <a:rPr lang="en-US" sz="1600" b="1" i="1" dirty="0"/>
              <a:t>: Does everything a display object does, but can have children objects as well.</a:t>
            </a:r>
          </a:p>
          <a:p>
            <a:endParaRPr lang="en-US" sz="1600" dirty="0"/>
          </a:p>
          <a:p>
            <a:endParaRPr lang="en-US" sz="1600" dirty="0"/>
          </a:p>
          <a:p>
            <a:pPr marL="0" indent="0">
              <a:buNone/>
            </a:pPr>
            <a:r>
              <a:rPr lang="en-US" sz="1600" dirty="0"/>
              <a:t>	              </a:t>
            </a:r>
            <a:r>
              <a:rPr lang="en-US" sz="1600" i="1" dirty="0"/>
              <a:t>//Notice this change also</a:t>
            </a:r>
          </a:p>
          <a:p>
            <a:r>
              <a:rPr lang="en-US" sz="1600" dirty="0"/>
              <a:t>Sprite extends </a:t>
            </a:r>
            <a:r>
              <a:rPr lang="en-US" sz="1600" b="1" i="1" dirty="0" err="1"/>
              <a:t>DisplayObjectContainer</a:t>
            </a:r>
            <a:r>
              <a:rPr lang="en-US" sz="1600" dirty="0"/>
              <a:t>: Placeholder for now. Contains basically no code but useful for programmer (i.e., new Sprite() instead of new </a:t>
            </a:r>
            <a:r>
              <a:rPr lang="en-US" sz="1600" dirty="0" err="1"/>
              <a:t>DisplayObject</a:t>
            </a:r>
            <a:r>
              <a:rPr lang="en-US" sz="1600" dirty="0"/>
              <a:t>()). Will have extra functionality once the mystery class above is filled in.</a:t>
            </a:r>
          </a:p>
          <a:p>
            <a:endParaRPr lang="en-US" sz="1600" dirty="0"/>
          </a:p>
          <a:p>
            <a:r>
              <a:rPr lang="en-US" sz="1600" dirty="0" err="1"/>
              <a:t>AnimatedSprite</a:t>
            </a:r>
            <a:r>
              <a:rPr lang="en-US" sz="1600" dirty="0"/>
              <a:t> extends Sprite: Just like a sprite, but changes its image rapidly to give the appearance of animation.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547120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Display Hierarchy</a:t>
            </a:r>
          </a:p>
          <a:p>
            <a:pPr lvl="1"/>
            <a:r>
              <a:rPr lang="en-US" dirty="0"/>
              <a:t>Motivate the need for this</a:t>
            </a:r>
          </a:p>
          <a:p>
            <a:pPr lvl="1"/>
            <a:r>
              <a:rPr lang="en-US" dirty="0"/>
              <a:t>Discuss why current engine makes this difficult</a:t>
            </a:r>
          </a:p>
          <a:p>
            <a:pPr lvl="1"/>
            <a:r>
              <a:rPr lang="en-US" dirty="0"/>
              <a:t>Discuss simple solution idea</a:t>
            </a:r>
          </a:p>
          <a:p>
            <a:pPr lvl="1"/>
            <a:r>
              <a:rPr lang="en-US" dirty="0"/>
              <a:t>Discuss some details of implementation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12308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Final Notes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1600" dirty="0"/>
          </a:p>
          <a:p>
            <a:r>
              <a:rPr lang="en-US" sz="2000" dirty="0"/>
              <a:t>The Game class should now extend </a:t>
            </a:r>
            <a:r>
              <a:rPr lang="en-US" sz="2000" dirty="0" err="1"/>
              <a:t>DisplayObjectContainer</a:t>
            </a:r>
            <a:r>
              <a:rPr lang="en-US" sz="2000" dirty="0"/>
              <a:t>. Why?</a:t>
            </a:r>
          </a:p>
          <a:p>
            <a:r>
              <a:rPr lang="en-US" sz="2000" dirty="0"/>
              <a:t>This means you no longer need to manually write a loop to draw all of your sprites.</a:t>
            </a:r>
          </a:p>
          <a:p>
            <a:pPr lvl="1"/>
            <a:r>
              <a:rPr lang="en-US" sz="1600" dirty="0"/>
              <a:t>Just attach sprites as children of the “game” object and they will automatically get update() and draw() called on them (from the DOC loop).</a:t>
            </a:r>
          </a:p>
          <a:p>
            <a:r>
              <a:rPr lang="en-US" sz="2000" dirty="0"/>
              <a:t>Empty containers are very useful. This is just a Sprite object (or </a:t>
            </a:r>
            <a:r>
              <a:rPr lang="en-US" sz="2000" dirty="0" err="1"/>
              <a:t>DisplayObjectContainer</a:t>
            </a:r>
            <a:r>
              <a:rPr lang="en-US" sz="2000" dirty="0"/>
              <a:t>) whose image is an empty file (nothing gets drawn).</a:t>
            </a:r>
          </a:p>
          <a:p>
            <a:pPr lvl="1"/>
            <a:r>
              <a:rPr lang="en-US" sz="1600" dirty="0"/>
              <a:t>If given children, this empty container can be used to manipulate the children as a group without the need to manipulate a higher order parent sprite</a:t>
            </a:r>
          </a:p>
          <a:p>
            <a:pPr lvl="1"/>
            <a:r>
              <a:rPr lang="en-US" sz="1600" dirty="0"/>
              <a:t>Example: Sun contains empty child x which contains earth, mars, etc..</a:t>
            </a:r>
          </a:p>
          <a:p>
            <a:pPr lvl="1"/>
            <a:r>
              <a:rPr lang="en-US" sz="1600" dirty="0"/>
              <a:t>If we rotate x, it rotates the planets around the sun very easily without moving the sun</a:t>
            </a:r>
          </a:p>
          <a:p>
            <a:pPr lvl="1"/>
            <a:r>
              <a:rPr lang="en-US" sz="1600" dirty="0"/>
              <a:t>Don’t have to do it this way, just a thought.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11605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Suppose we have a character (Sprite object) in our level, and we want a health bar (another Sprite object) to always float over the characters head.</a:t>
            </a:r>
          </a:p>
          <a:p>
            <a:endParaRPr lang="en-US" dirty="0"/>
          </a:p>
          <a:p>
            <a:r>
              <a:rPr lang="en-US" dirty="0"/>
              <a:t>If using our current engine to make a game, how would we implement this?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48550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Ok, that’s fine…but what if now we want to:</a:t>
            </a:r>
          </a:p>
          <a:p>
            <a:endParaRPr lang="en-US" dirty="0"/>
          </a:p>
          <a:p>
            <a:r>
              <a:rPr lang="en-US" dirty="0"/>
              <a:t>…have a battlecruiser, and it holds 10 spaceships, each spaceship has characters getting in and out, and each character has a health bar.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96197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…have a battlecruiser, and it holds 10 spaceships, each spaceship has a characters getting in and out, and each character has a health bar.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Spaceship1.x = </a:t>
            </a:r>
            <a:r>
              <a:rPr lang="en-US" sz="2400" dirty="0" err="1"/>
              <a:t>cruiser.x</a:t>
            </a:r>
            <a:r>
              <a:rPr lang="en-US" sz="2400" dirty="0"/>
              <a:t> + 100</a:t>
            </a:r>
          </a:p>
          <a:p>
            <a:pPr marL="0" indent="0">
              <a:buNone/>
            </a:pPr>
            <a:r>
              <a:rPr lang="en-US" sz="2400" dirty="0"/>
              <a:t>Spaceship2.x = </a:t>
            </a:r>
            <a:r>
              <a:rPr lang="en-US" sz="2400" dirty="0" err="1"/>
              <a:t>cruiser.x</a:t>
            </a:r>
            <a:r>
              <a:rPr lang="en-US" sz="2400" dirty="0"/>
              <a:t> + 200</a:t>
            </a:r>
          </a:p>
          <a:p>
            <a:pPr marL="0" indent="0">
              <a:buNone/>
            </a:pPr>
            <a:r>
              <a:rPr lang="en-US" sz="2400" dirty="0"/>
              <a:t>If(character in spaceship1) </a:t>
            </a:r>
            <a:r>
              <a:rPr lang="en-US" sz="2400" dirty="0" err="1"/>
              <a:t>character.x</a:t>
            </a:r>
            <a:r>
              <a:rPr lang="en-US" sz="2400" dirty="0"/>
              <a:t>=…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UGH…THIS IS TERRIBLE!!!!!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96732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grouping in real games!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6</a:t>
            </a:fld>
            <a:endParaRPr lang="en-US" altLang="zh-C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BC2FF1-8CE5-E748-B177-C40102DFA9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917441"/>
            <a:ext cx="3731243" cy="279843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83B21D-2FE1-1C46-952F-BD945A243DF9}"/>
              </a:ext>
            </a:extLst>
          </p:cNvPr>
          <p:cNvSpPr txBox="1"/>
          <p:nvPr/>
        </p:nvSpPr>
        <p:spPr>
          <a:xfrm>
            <a:off x="492436" y="4660641"/>
            <a:ext cx="35461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UI Elements moving as group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A0ADF12-B404-7D44-BF15-2F236FDC68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1800" y="1905000"/>
            <a:ext cx="4470400" cy="2514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9AEE79-A53C-D148-9AF7-73B61D042FF9}"/>
              </a:ext>
            </a:extLst>
          </p:cNvPr>
          <p:cNvSpPr txBox="1"/>
          <p:nvPr/>
        </p:nvSpPr>
        <p:spPr>
          <a:xfrm>
            <a:off x="4191000" y="4460586"/>
            <a:ext cx="44887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Riding in vehicle. Put character in and</a:t>
            </a:r>
          </a:p>
          <a:p>
            <a:r>
              <a:rPr lang="en-US" sz="2000" dirty="0"/>
              <a:t>Move vehicle only</a:t>
            </a:r>
          </a:p>
        </p:txBody>
      </p:sp>
    </p:spTree>
    <p:extLst>
      <p:ext uri="{BB962C8B-B14F-4D97-AF65-F5344CB8AC3E}">
        <p14:creationId xmlns:p14="http://schemas.microsoft.com/office/powerpoint/2010/main" val="20758984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 of grouping in real games!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7</a:t>
            </a:fld>
            <a:endParaRPr lang="en-US" altLang="zh-C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83B21D-2FE1-1C46-952F-BD945A243DF9}"/>
              </a:ext>
            </a:extLst>
          </p:cNvPr>
          <p:cNvSpPr txBox="1"/>
          <p:nvPr/>
        </p:nvSpPr>
        <p:spPr>
          <a:xfrm>
            <a:off x="1265853" y="4781490"/>
            <a:ext cx="22685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Animation Rigging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9AEE79-A53C-D148-9AF7-73B61D042FF9}"/>
              </a:ext>
            </a:extLst>
          </p:cNvPr>
          <p:cNvSpPr txBox="1"/>
          <p:nvPr/>
        </p:nvSpPr>
        <p:spPr>
          <a:xfrm>
            <a:off x="4483100" y="4473714"/>
            <a:ext cx="45085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Organizing tiled elements, like buildings in a town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479E37-FAF9-9548-81B4-D43AB8F2C0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339" y="1601357"/>
            <a:ext cx="3752461" cy="314647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E273758-8C5F-E141-9513-D6593F201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1601357"/>
            <a:ext cx="4660900" cy="290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4237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So…how do we:</a:t>
            </a:r>
          </a:p>
          <a:p>
            <a:pPr lvl="1"/>
            <a:r>
              <a:rPr lang="en-US" sz="2000" dirty="0"/>
              <a:t>1)  Group Sprites together in a nice clean way?</a:t>
            </a:r>
          </a:p>
          <a:p>
            <a:pPr lvl="1"/>
            <a:r>
              <a:rPr lang="en-US" sz="2000" dirty="0"/>
              <a:t>2)  Do so within our engine so programmers can use our solution?</a:t>
            </a:r>
          </a:p>
          <a:p>
            <a:pPr marL="457200" lvl="1" indent="0">
              <a:buNone/>
            </a:pPr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368025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 Trees!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Idea!</a:t>
            </a:r>
          </a:p>
          <a:p>
            <a:pPr lvl="1"/>
            <a:r>
              <a:rPr lang="en-US" sz="1600" dirty="0"/>
              <a:t>Let every Sprite be a “container” that can hold any other number of Sprites as “children”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Any transformations applied to parent Sprite automatically applies to child Sprite (more on this later)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Game Scene (or level) is the root node of this tree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Methods will allow us to add or remove Sprites as children of other sprites</a:t>
            </a:r>
          </a:p>
          <a:p>
            <a:pPr lvl="1"/>
            <a:endParaRPr lang="en-US" sz="1600" dirty="0"/>
          </a:p>
          <a:p>
            <a:pPr lvl="1"/>
            <a:r>
              <a:rPr lang="en-US" sz="1600" dirty="0"/>
              <a:t>Using a tree allows for an arbitrary deep / complicated level to be designed and dev can move one node on this tree to move it and all of its children at once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02453484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8283</TotalTime>
  <Words>1322</Words>
  <Application>Microsoft Macintosh PowerPoint</Application>
  <PresentationFormat>On-screen Show (4:3)</PresentationFormat>
  <Paragraphs>178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ＭＳ Ｐゴシック</vt:lpstr>
      <vt:lpstr>Arial</vt:lpstr>
      <vt:lpstr>Calibri</vt:lpstr>
      <vt:lpstr>Blank Presentation</vt:lpstr>
      <vt:lpstr>Display Hierarchy</vt:lpstr>
      <vt:lpstr>Topics</vt:lpstr>
      <vt:lpstr>Problem!</vt:lpstr>
      <vt:lpstr>Problem!</vt:lpstr>
      <vt:lpstr>Problem!</vt:lpstr>
      <vt:lpstr>Examples of grouping in real games!</vt:lpstr>
      <vt:lpstr>Examples of grouping in real games!</vt:lpstr>
      <vt:lpstr>Problem!</vt:lpstr>
      <vt:lpstr>Display Trees!</vt:lpstr>
      <vt:lpstr>Loops Are BAD!</vt:lpstr>
      <vt:lpstr>Coordinate Systems!</vt:lpstr>
      <vt:lpstr>Coordinate Systems!</vt:lpstr>
      <vt:lpstr>Converting To/From Coordinate Systems!</vt:lpstr>
      <vt:lpstr>Transformations!</vt:lpstr>
      <vt:lpstr>Transformations!</vt:lpstr>
      <vt:lpstr>Transformations!</vt:lpstr>
      <vt:lpstr>Coding: End Product</vt:lpstr>
      <vt:lpstr>Coding: End Product</vt:lpstr>
      <vt:lpstr>Overview</vt:lpstr>
      <vt:lpstr>Some Final Notes</vt:lpstr>
    </vt:vector>
  </TitlesOfParts>
  <Company>North Carolina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Jiang Zheng</dc:creator>
  <cp:lastModifiedBy>Microsoft Office User</cp:lastModifiedBy>
  <cp:revision>980</cp:revision>
  <cp:lastPrinted>2013-05-29T01:30:07Z</cp:lastPrinted>
  <dcterms:created xsi:type="dcterms:W3CDTF">2010-02-08T00:29:22Z</dcterms:created>
  <dcterms:modified xsi:type="dcterms:W3CDTF">2020-10-01T16:04:28Z</dcterms:modified>
</cp:coreProperties>
</file>

<file path=docProps/thumbnail.jpeg>
</file>